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187F75-3EAA-C595-87F7-86A99AD5DC51}" v="45" dt="2025-08-06T15:00:04.164"/>
    <p1510:client id="{D6EC27E9-10C3-4788-8BAA-B9ADFADA539B}" v="4" dt="2025-08-06T15:02:59.4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75" autoAdjust="0"/>
    <p:restoredTop sz="94660"/>
  </p:normalViewPr>
  <p:slideViewPr>
    <p:cSldViewPr snapToGrid="0" showGuides="1">
      <p:cViewPr>
        <p:scale>
          <a:sx n="90" d="100"/>
          <a:sy n="90" d="100"/>
        </p:scale>
        <p:origin x="1686" y="4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6B7A5-86E7-B8F3-5C48-61FA0E5C87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01418"/>
            <a:ext cx="9144000" cy="149886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349FE0-54E5-F842-BF2D-7505163FA5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00280"/>
            <a:ext cx="9144000" cy="65752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0DEF2D-1E1E-B971-AE72-BCE18FA7B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F1961-4161-4901-BDD9-2F18BB08C66F}" type="datetimeFigureOut">
              <a:rPr lang="en-SG" smtClean="0"/>
              <a:t>7/8/2025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5BA5FD-1148-5D61-E1E0-134221CE6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75F56-599F-A09D-1B7D-93CB386B9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68F7-3149-494E-B11B-9D09176FABB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430441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C3B07-6303-603D-A121-63394333C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375BF0-8315-010E-C5F6-E559E055BA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C2DB4-5FBE-2AB0-5697-8E2613547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F1961-4161-4901-BDD9-2F18BB08C66F}" type="datetimeFigureOut">
              <a:rPr lang="en-SG" smtClean="0"/>
              <a:t>7/8/2025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2E133-C5A7-4BD1-4A6A-2CB7E63D6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6F3CA-93FE-01F7-FA68-EE984691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68F7-3149-494E-B11B-9D09176FABB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42127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4C2AA7-6256-5909-14CD-D6AA20A58F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D3CF6-DE1D-26E6-B8FE-DC746A0B52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1E9348-D392-61EA-F585-C92FF2EEF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F1961-4161-4901-BDD9-2F18BB08C66F}" type="datetimeFigureOut">
              <a:rPr lang="en-SG" smtClean="0"/>
              <a:t>7/8/2025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211C21-40D5-41E1-CD02-B87928BDC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7A643-AA0B-17F2-1AFF-7FC2ED80B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68F7-3149-494E-B11B-9D09176FABB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31282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33EC3-0B1F-F187-E391-879424F8D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37534-2D4B-88F2-615A-43EFC0995B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583FA-FDA2-FAB6-32F4-B5933DC16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F1961-4161-4901-BDD9-2F18BB08C66F}" type="datetimeFigureOut">
              <a:rPr lang="en-SG" smtClean="0"/>
              <a:t>7/8/2025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883568-876C-A827-7ADB-E6273E94F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C53324-3C25-E679-E5D5-886E07202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68F7-3149-494E-B11B-9D09176FABB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66872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B9D3E-4569-8B8C-FCF9-037CEC79E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0E858D-DCFA-5250-85E0-D19BF39F17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F16074-0853-CC4F-0A35-E28F3A4AA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F1961-4161-4901-BDD9-2F18BB08C66F}" type="datetimeFigureOut">
              <a:rPr lang="en-SG" smtClean="0"/>
              <a:t>7/8/2025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AF3E53-B6C6-EF19-D174-081810F57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0E33F-9D51-6D8F-F632-850953CA0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68F7-3149-494E-B11B-9D09176FABB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58837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381FC-6789-3C6A-09E6-A4DAA273E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21F11-99E0-A0C4-0BB7-D55CBA9A2C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553D11-1364-EFBC-C8EE-1047D95583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2928D2-8B9E-D100-6278-3CE8A5852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F1961-4161-4901-BDD9-2F18BB08C66F}" type="datetimeFigureOut">
              <a:rPr lang="en-SG" smtClean="0"/>
              <a:t>7/8/2025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8EDFB1-6A5F-16DE-9816-BA2A92F83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F495E8-A8F2-4939-B404-00E67ECC4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68F7-3149-494E-B11B-9D09176FABB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53516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57607-824F-1DC1-E0EC-F47C5132B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E428B6-446C-07BB-AE3C-AE4704DC3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5134FE-78D6-D8B3-A415-B6F214FA70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889E04-59BE-ACFB-3ABE-1D68CA1C8D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F4FFCD-7955-4DED-020F-50A5BE2D65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74EBC8-C0D6-4C11-A0B3-62EC7E69E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F1961-4161-4901-BDD9-2F18BB08C66F}" type="datetimeFigureOut">
              <a:rPr lang="en-SG" smtClean="0"/>
              <a:t>7/8/2025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796EB6-0D41-0172-0E49-B9C3E94E8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CA54B9-957E-CC19-1D86-EDDE2E1C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68F7-3149-494E-B11B-9D09176FABB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56517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98DD2-9528-9D3D-13BB-8A9481782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A3F00D-0EAE-6C8D-FF39-C9466C9E7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F1961-4161-4901-BDD9-2F18BB08C66F}" type="datetimeFigureOut">
              <a:rPr lang="en-SG" smtClean="0"/>
              <a:t>7/8/2025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CB2D4A-52C2-F988-1442-B3E265FAE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379E0E-F9F1-1C59-E2D7-34B18164C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68F7-3149-494E-B11B-9D09176FABB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34406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1A2C8F-14E0-C983-E0CB-7A033AE05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F1961-4161-4901-BDD9-2F18BB08C66F}" type="datetimeFigureOut">
              <a:rPr lang="en-SG" smtClean="0"/>
              <a:t>7/8/2025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3A8C7B-C56F-BE7C-9ED4-F11A685C1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1CF0A6-4C4C-709D-31BC-11578C641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68F7-3149-494E-B11B-9D09176FABB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90475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CDAAC-E96F-8743-D4F9-F32897A2A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3B1EC-769C-0662-E6CC-5F1245021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6D4F17-1561-881C-8410-0BCD25E524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D9F60D-10CE-CA4C-0D2B-6A06DC59D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F1961-4161-4901-BDD9-2F18BB08C66F}" type="datetimeFigureOut">
              <a:rPr lang="en-SG" smtClean="0"/>
              <a:t>7/8/2025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CB1EC8-7CAE-42EE-5918-04E2F51D9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8BE6E-0FE3-C935-2E91-A90F97A95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68F7-3149-494E-B11B-9D09176FABB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32422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81D2D-F344-42B1-1AF7-3EEC7985F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B496B1-1F1B-41F7-7D96-36897C8118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8B6E5E-A046-CF9A-1F50-1E91184CB0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E96A3A-DD9F-3FB2-0886-D733C5549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F1961-4161-4901-BDD9-2F18BB08C66F}" type="datetimeFigureOut">
              <a:rPr lang="en-SG" smtClean="0"/>
              <a:t>7/8/2025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9BEF3E-E44A-B789-38C5-390444CF7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C8612D-CD23-C6E8-B667-2F94FF60F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68F7-3149-494E-B11B-9D09176FABB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98707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F23564-05E2-FAA9-E91B-140BF4117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3827"/>
            <a:ext cx="10515600" cy="76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B7BA95-A932-DD0F-2D21-51B0D4788C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02ED9-BAEE-77CB-BB46-DDBB399A98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2F1961-4161-4901-BDD9-2F18BB08C66F}" type="datetimeFigureOut">
              <a:rPr lang="en-SG" smtClean="0"/>
              <a:t>7/8/2025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1B8FE6-0510-05FD-591A-0BE47F9565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D0CB8B-E96D-7EDB-113F-4226EE5634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6D68F7-3149-494E-B11B-9D09176FABB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8357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6833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2C6AF29-1110-82B8-1C7C-D23E619A2ECD}"/>
              </a:ext>
            </a:extLst>
          </p:cNvPr>
          <p:cNvSpPr txBox="1">
            <a:spLocks/>
          </p:cNvSpPr>
          <p:nvPr/>
        </p:nvSpPr>
        <p:spPr>
          <a:xfrm>
            <a:off x="848843" y="1220280"/>
            <a:ext cx="10515600" cy="6192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4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Disclosures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F14270D-6608-4757-CD6B-03896F593145}"/>
              </a:ext>
            </a:extLst>
          </p:cNvPr>
          <p:cNvSpPr txBox="1">
            <a:spLocks/>
          </p:cNvSpPr>
          <p:nvPr/>
        </p:nvSpPr>
        <p:spPr>
          <a:xfrm>
            <a:off x="848843" y="1974487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1800" dirty="0">
                <a:solidFill>
                  <a:prstClr val="black"/>
                </a:solidFill>
                <a:latin typeface="Aptos" panose="02110004020202020204"/>
              </a:rPr>
              <a:t>The presenter has indicated that they have a relationship that, within the context of this presentation, could be perceived as a real or apparent conflict of interest. However, they do not consider this will influence the content of their presentation. The nature of the conflict is as follows:</a:t>
            </a:r>
            <a:endParaRPr lang="en-SG" sz="1500" dirty="0">
              <a:solidFill>
                <a:prstClr val="black"/>
              </a:solidFill>
              <a:latin typeface="Aptos" panose="02110004020202020204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3231614-7229-8656-DFF7-F9753D2014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862545"/>
              </p:ext>
            </p:extLst>
          </p:nvPr>
        </p:nvGraphicFramePr>
        <p:xfrm>
          <a:off x="939126" y="3043708"/>
          <a:ext cx="10335034" cy="2815314"/>
        </p:xfrm>
        <a:graphic>
          <a:graphicData uri="http://schemas.openxmlformats.org/drawingml/2006/table">
            <a:tbl>
              <a:tblPr firstRow="1" bandRow="1"/>
              <a:tblGrid>
                <a:gridCol w="4720879">
                  <a:extLst>
                    <a:ext uri="{9D8B030D-6E8A-4147-A177-3AD203B41FA5}">
                      <a16:colId xmlns:a16="http://schemas.microsoft.com/office/drawing/2014/main" val="3238692136"/>
                    </a:ext>
                  </a:extLst>
                </a:gridCol>
                <a:gridCol w="5614155">
                  <a:extLst>
                    <a:ext uri="{9D8B030D-6E8A-4147-A177-3AD203B41FA5}">
                      <a16:colId xmlns:a16="http://schemas.microsoft.com/office/drawing/2014/main" val="2785728677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r>
                        <a:rPr lang="en-SG" sz="1600" dirty="0"/>
                        <a:t>Affiliation/Financial interest</a:t>
                      </a:r>
                      <a:endParaRPr lang="en-SG" sz="160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r>
                        <a:rPr lang="en-SG" sz="1600" dirty="0"/>
                        <a:t>Commercial Company</a:t>
                      </a:r>
                      <a:endParaRPr lang="en-SG" sz="160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830119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600" b="1" noProof="0" dirty="0">
                          <a:latin typeface="+mn-lt"/>
                        </a:rPr>
                        <a:t>Grants/Research</a:t>
                      </a:r>
                      <a:r>
                        <a:rPr lang="en-GB" sz="1600" b="1" baseline="0" noProof="0" dirty="0">
                          <a:latin typeface="+mn-lt"/>
                        </a:rPr>
                        <a:t> Support:</a:t>
                      </a:r>
                    </a:p>
                  </a:txBody>
                  <a:tcPr marL="102607" marR="102607" marT="51297" marB="5129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en-SG" sz="160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76255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600" b="1" noProof="0" dirty="0">
                          <a:latin typeface="+mn-lt"/>
                        </a:rPr>
                        <a:t>Honoraria</a:t>
                      </a:r>
                      <a:r>
                        <a:rPr lang="en-GB" sz="1600" b="1" baseline="0" noProof="0" dirty="0">
                          <a:latin typeface="+mn-lt"/>
                        </a:rPr>
                        <a:t> or Consultation Fees:</a:t>
                      </a:r>
                    </a:p>
                  </a:txBody>
                  <a:tcPr marL="102607" marR="102607" marT="51297" marB="5129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en-SG" sz="160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31486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600" b="1" noProof="0" dirty="0">
                          <a:latin typeface="+mn-lt"/>
                        </a:rPr>
                        <a:t>Participation</a:t>
                      </a:r>
                      <a:r>
                        <a:rPr lang="en-GB" sz="1600" b="1" baseline="0" noProof="0" dirty="0">
                          <a:latin typeface="+mn-lt"/>
                        </a:rPr>
                        <a:t> in a Company Sponsored Bureau:</a:t>
                      </a:r>
                    </a:p>
                  </a:txBody>
                  <a:tcPr marL="102607" marR="102607" marT="51297" marB="5129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en-SG" sz="160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48564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600" b="1" noProof="0" dirty="0">
                          <a:latin typeface="+mn-lt"/>
                        </a:rPr>
                        <a:t>Stock</a:t>
                      </a:r>
                      <a:r>
                        <a:rPr lang="en-GB" sz="1600" b="1" baseline="0" noProof="0" dirty="0">
                          <a:latin typeface="+mn-lt"/>
                        </a:rPr>
                        <a:t> Shareholder:</a:t>
                      </a:r>
                    </a:p>
                  </a:txBody>
                  <a:tcPr marL="102607" marR="102607" marT="51297" marB="5129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en-SG" sz="160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344396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600" b="1" noProof="0" dirty="0">
                          <a:latin typeface="+mn-lt"/>
                        </a:rPr>
                        <a:t>Spouse/Partner:</a:t>
                      </a:r>
                    </a:p>
                  </a:txBody>
                  <a:tcPr marL="102607" marR="102607" marT="51297" marB="5129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en-SG" sz="160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921275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noProof="0" dirty="0">
                          <a:latin typeface="+mn-lt"/>
                        </a:rPr>
                        <a:t>Other Support/</a:t>
                      </a:r>
                      <a:r>
                        <a:rPr lang="en-GB" sz="1600" b="1" baseline="0" noProof="0" dirty="0">
                          <a:latin typeface="+mn-lt"/>
                        </a:rPr>
                        <a:t>Potential </a:t>
                      </a:r>
                      <a:r>
                        <a:rPr lang="en-GB" sz="1600" b="1" noProof="0" dirty="0">
                          <a:latin typeface="+mn-lt"/>
                        </a:rPr>
                        <a:t>Conflict of Interest:</a:t>
                      </a:r>
                    </a:p>
                  </a:txBody>
                  <a:tcPr marL="102607" marR="102607" marT="51297" marB="5129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en-SG" sz="160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7007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4280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E199F08-72D1-3B57-5E59-7E90B55AE665}"/>
              </a:ext>
            </a:extLst>
          </p:cNvPr>
          <p:cNvSpPr txBox="1">
            <a:spLocks/>
          </p:cNvSpPr>
          <p:nvPr/>
        </p:nvSpPr>
        <p:spPr>
          <a:xfrm>
            <a:off x="742507" y="1167107"/>
            <a:ext cx="10515600" cy="6192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G"/>
              <a:t>Disclosures (NIL)</a:t>
            </a:r>
            <a:endParaRPr lang="en-SG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9451B16-A81D-8309-E26D-BC7662C474BC}"/>
              </a:ext>
            </a:extLst>
          </p:cNvPr>
          <p:cNvSpPr txBox="1">
            <a:spLocks/>
          </p:cNvSpPr>
          <p:nvPr/>
        </p:nvSpPr>
        <p:spPr>
          <a:xfrm>
            <a:off x="742507" y="1921314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/>
              <a:t>The presenter has clarified that the upcoming presentation will NOT include any discussion of commercial products or services.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/>
              <a:t>They also declared that they have no affiliations with any tobacco companies or commercial entities.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SG" sz="1800" dirty="0"/>
          </a:p>
        </p:txBody>
      </p:sp>
    </p:spTree>
    <p:extLst>
      <p:ext uri="{BB962C8B-B14F-4D97-AF65-F5344CB8AC3E}">
        <p14:creationId xmlns:p14="http://schemas.microsoft.com/office/powerpoint/2010/main" val="1771555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132</Words>
  <Application>Microsoft Office PowerPoint</Application>
  <PresentationFormat>Widescreen</PresentationFormat>
  <Paragraphs>13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Yethidar Khaing</dc:creator>
  <cp:lastModifiedBy>Vanessa Wong</cp:lastModifiedBy>
  <cp:revision>30</cp:revision>
  <dcterms:created xsi:type="dcterms:W3CDTF">2025-06-17T09:14:50Z</dcterms:created>
  <dcterms:modified xsi:type="dcterms:W3CDTF">2025-08-07T02:47:48Z</dcterms:modified>
</cp:coreProperties>
</file>