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87F75-3EAA-C595-87F7-86A99AD5DC51}" v="45" dt="2025-08-06T15:00:04.164"/>
    <p1510:client id="{D6EC27E9-10C3-4788-8BAA-B9ADFADA539B}" v="4" dt="2025-08-06T15:02:59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1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B7A5-86E7-B8F3-5C48-61FA0E5C8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01418"/>
            <a:ext cx="9144000" cy="149886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49FE0-54E5-F842-BF2D-7505163FA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0280"/>
            <a:ext cx="9144000" cy="6575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DEF2D-1E1E-B971-AE72-BCE18FA7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BA5FD-1148-5D61-E1E0-134221CE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5F56-599F-A09D-1B7D-93CB386B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304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3B07-6303-603D-A121-63394333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75BF0-8315-010E-C5F6-E559E055B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2DB4-5FBE-2AB0-5697-8E261354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2E133-C5A7-4BD1-4A6A-2CB7E63D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F3CA-93FE-01F7-FA68-EE984691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212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C2AA7-6256-5909-14CD-D6AA20A58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D3CF6-DE1D-26E6-B8FE-DC746A0B5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E9348-D392-61EA-F585-C92FF2EE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11C21-40D5-41E1-CD02-B87928BD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7A643-AA0B-17F2-1AFF-7FC2ED80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12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33EC3-0B1F-F187-E391-879424F8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37534-2D4B-88F2-615A-43EFC0995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583FA-FDA2-FAB6-32F4-B5933DC1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83568-876C-A827-7ADB-E6273E94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53324-3C25-E679-E5D5-886E0720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687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9D3E-4569-8B8C-FCF9-037CEC79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E858D-DCFA-5250-85E0-D19BF39F1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16074-0853-CC4F-0A35-E28F3A4A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F3E53-B6C6-EF19-D174-081810F5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0E33F-9D51-6D8F-F632-850953CA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883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81FC-6789-3C6A-09E6-A4DAA273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1F11-99E0-A0C4-0BB7-D55CBA9A2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53D11-1364-EFBC-C8EE-1047D9558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28D2-8B9E-D100-6278-3CE8A585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EDFB1-6A5F-16DE-9816-BA2A92F8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495E8-A8F2-4939-B404-00E67ECC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351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7607-824F-1DC1-E0EC-F47C5132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428B6-446C-07BB-AE3C-AE4704DC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134FE-78D6-D8B3-A415-B6F214FA7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89E04-59BE-ACFB-3ABE-1D68CA1C8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F4FFCD-7955-4DED-020F-50A5BE2D6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4EBC8-C0D6-4C11-A0B3-62EC7E69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96EB6-0D41-0172-0E49-B9C3E94E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54B9-957E-CC19-1D86-EDDE2E1C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651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8DD2-9528-9D3D-13BB-8A948178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3F00D-0EAE-6C8D-FF39-C9466C9E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B2D4A-52C2-F988-1442-B3E265FA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79E0E-F9F1-1C59-E2D7-34B18164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440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A2C8F-14E0-C983-E0CB-7A033AE0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A8C7B-C56F-BE7C-9ED4-F11A685C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CF0A6-4C4C-709D-31BC-11578C64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04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DAAC-E96F-8743-D4F9-F32897A2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B1EC-769C-0662-E6CC-5F124502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D4F17-1561-881C-8410-0BCD25E52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9F60D-10CE-CA4C-0D2B-6A06DC59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B1EC8-7CAE-42EE-5918-04E2F51D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8BE6E-0FE3-C935-2E91-A90F97A9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242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1D2D-F344-42B1-1AF7-3EEC7985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496B1-1F1B-41F7-7D96-36897C811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B6E5E-A046-CF9A-1F50-1E91184C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96A3A-DD9F-3FB2-0886-D733C554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BEF3E-E44A-B789-38C5-390444CF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8612D-CD23-C6E8-B667-2F94FF60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870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23564-05E2-FAA9-E91B-140BF411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827"/>
            <a:ext cx="10515600" cy="76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7BA95-A932-DD0F-2D21-51B0D4788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2ED9-BAEE-77CB-BB46-DDBB399A9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B8FE6-0510-05FD-591A-0BE47F956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0CB8B-E96D-7EDB-113F-4226EE563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35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83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C6AF29-1110-82B8-1C7C-D23E619A2ECD}"/>
              </a:ext>
            </a:extLst>
          </p:cNvPr>
          <p:cNvSpPr txBox="1">
            <a:spLocks/>
          </p:cNvSpPr>
          <p:nvPr/>
        </p:nvSpPr>
        <p:spPr>
          <a:xfrm>
            <a:off x="848843" y="1220280"/>
            <a:ext cx="10515600" cy="619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Disclosures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4270D-6608-4757-CD6B-03896F593145}"/>
              </a:ext>
            </a:extLst>
          </p:cNvPr>
          <p:cNvSpPr txBox="1">
            <a:spLocks/>
          </p:cNvSpPr>
          <p:nvPr/>
        </p:nvSpPr>
        <p:spPr>
          <a:xfrm>
            <a:off x="848843" y="197448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The presenter has indicated that they have a relationship that, within the context of this presentation, could be perceived as a real or apparent conflict of interest. However, they do not consider this will influence the content of their presentation. The nature of the conflict is as follows:</a:t>
            </a:r>
            <a:endParaRPr lang="en-SG" sz="1500" dirty="0">
              <a:solidFill>
                <a:prstClr val="black"/>
              </a:solidFill>
              <a:latin typeface="Aptos" panose="0211000402020202020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231614-7229-8656-DFF7-F9753D201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62545"/>
              </p:ext>
            </p:extLst>
          </p:nvPr>
        </p:nvGraphicFramePr>
        <p:xfrm>
          <a:off x="939126" y="3043708"/>
          <a:ext cx="10335034" cy="2815314"/>
        </p:xfrm>
        <a:graphic>
          <a:graphicData uri="http://schemas.openxmlformats.org/drawingml/2006/table">
            <a:tbl>
              <a:tblPr firstRow="1" bandRow="1"/>
              <a:tblGrid>
                <a:gridCol w="4720879">
                  <a:extLst>
                    <a:ext uri="{9D8B030D-6E8A-4147-A177-3AD203B41FA5}">
                      <a16:colId xmlns:a16="http://schemas.microsoft.com/office/drawing/2014/main" val="3238692136"/>
                    </a:ext>
                  </a:extLst>
                </a:gridCol>
                <a:gridCol w="5614155">
                  <a:extLst>
                    <a:ext uri="{9D8B030D-6E8A-4147-A177-3AD203B41FA5}">
                      <a16:colId xmlns:a16="http://schemas.microsoft.com/office/drawing/2014/main" val="278572867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SG" sz="1600" dirty="0"/>
                        <a:t>Affiliation/Financial interest</a:t>
                      </a:r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SG" sz="1600" dirty="0"/>
                        <a:t>Commercial Company</a:t>
                      </a:r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3011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Grants/Research</a:t>
                      </a:r>
                      <a:r>
                        <a:rPr lang="en-GB" sz="1600" b="1" baseline="0" noProof="0" dirty="0">
                          <a:latin typeface="+mn-lt"/>
                        </a:rPr>
                        <a:t> Support:</a:t>
                      </a:r>
                    </a:p>
                  </a:txBody>
                  <a:tcPr marL="102607" marR="102607" marT="51297" marB="5129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6255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Honoraria</a:t>
                      </a:r>
                      <a:r>
                        <a:rPr lang="en-GB" sz="1600" b="1" baseline="0" noProof="0" dirty="0">
                          <a:latin typeface="+mn-lt"/>
                        </a:rPr>
                        <a:t> or Consultation Fees:</a:t>
                      </a:r>
                    </a:p>
                  </a:txBody>
                  <a:tcPr marL="102607" marR="102607" marT="51297" marB="5129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1486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Participation</a:t>
                      </a:r>
                      <a:r>
                        <a:rPr lang="en-GB" sz="1600" b="1" baseline="0" noProof="0" dirty="0">
                          <a:latin typeface="+mn-lt"/>
                        </a:rPr>
                        <a:t> in a Company Sponsored Bureau:</a:t>
                      </a:r>
                    </a:p>
                  </a:txBody>
                  <a:tcPr marL="102607" marR="102607" marT="51297" marB="5129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4856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Stock</a:t>
                      </a:r>
                      <a:r>
                        <a:rPr lang="en-GB" sz="1600" b="1" baseline="0" noProof="0" dirty="0">
                          <a:latin typeface="+mn-lt"/>
                        </a:rPr>
                        <a:t> Shareholder:</a:t>
                      </a:r>
                    </a:p>
                  </a:txBody>
                  <a:tcPr marL="102607" marR="102607" marT="51297" marB="5129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443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Spouse/Partner:</a:t>
                      </a:r>
                    </a:p>
                  </a:txBody>
                  <a:tcPr marL="102607" marR="102607" marT="51297" marB="5129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2127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>
                          <a:latin typeface="+mn-lt"/>
                        </a:rPr>
                        <a:t>Other Support/</a:t>
                      </a:r>
                      <a:r>
                        <a:rPr lang="en-GB" sz="1600" b="1" baseline="0" noProof="0" dirty="0">
                          <a:latin typeface="+mn-lt"/>
                        </a:rPr>
                        <a:t>Potential </a:t>
                      </a:r>
                      <a:r>
                        <a:rPr lang="en-GB" sz="1600" b="1" noProof="0" dirty="0">
                          <a:latin typeface="+mn-lt"/>
                        </a:rPr>
                        <a:t>Conflict of Interest:</a:t>
                      </a:r>
                    </a:p>
                  </a:txBody>
                  <a:tcPr marL="102607" marR="102607" marT="51297" marB="5129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00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8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199F08-72D1-3B57-5E59-7E90B55AE665}"/>
              </a:ext>
            </a:extLst>
          </p:cNvPr>
          <p:cNvSpPr txBox="1">
            <a:spLocks/>
          </p:cNvSpPr>
          <p:nvPr/>
        </p:nvSpPr>
        <p:spPr>
          <a:xfrm>
            <a:off x="742507" y="1167107"/>
            <a:ext cx="10515600" cy="619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/>
              <a:t>Disclosures (NIL)</a:t>
            </a:r>
            <a:endParaRPr lang="en-SG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451B16-A81D-8309-E26D-BC7662C474BC}"/>
              </a:ext>
            </a:extLst>
          </p:cNvPr>
          <p:cNvSpPr txBox="1">
            <a:spLocks/>
          </p:cNvSpPr>
          <p:nvPr/>
        </p:nvSpPr>
        <p:spPr>
          <a:xfrm>
            <a:off x="742507" y="192131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The presenter has clarified that the upcoming presentation will NOT include any discussion of commercial products or services.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They also declared that they have no affiliations with any tobacco companies or commercial entities.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sz="1800" dirty="0"/>
          </a:p>
        </p:txBody>
      </p:sp>
    </p:spTree>
    <p:extLst>
      <p:ext uri="{BB962C8B-B14F-4D97-AF65-F5344CB8AC3E}">
        <p14:creationId xmlns:p14="http://schemas.microsoft.com/office/powerpoint/2010/main" val="177155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132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Yethidar Khaing</dc:creator>
  <cp:lastModifiedBy>Vanessa Wong</cp:lastModifiedBy>
  <cp:revision>31</cp:revision>
  <dcterms:created xsi:type="dcterms:W3CDTF">2025-06-17T09:14:50Z</dcterms:created>
  <dcterms:modified xsi:type="dcterms:W3CDTF">2025-11-18T02:32:45Z</dcterms:modified>
</cp:coreProperties>
</file>